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aveat"/>
      <p:regular r:id="rId14"/>
      <p:bold r:id="rId15"/>
    </p:embeddedFont>
    <p:embeddedFont>
      <p:font typeface="Oswald Regular"/>
      <p:regular r:id="rId16"/>
      <p:bold r:id="rId17"/>
    </p:embeddedFont>
    <p:embeddedFont>
      <p:font typeface="Nunito"/>
      <p:regular r:id="rId18"/>
      <p:bold r:id="rId19"/>
      <p:italic r:id="rId20"/>
      <p:boldItalic r:id="rId21"/>
    </p:embeddedFont>
    <p:embeddedFont>
      <p:font typeface="Lobster"/>
      <p:regular r:id="rId22"/>
    </p:embeddedFont>
    <p:embeddedFont>
      <p:font typeface="Amatic SC"/>
      <p:regular r:id="rId23"/>
      <p:bold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Pacifico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Lobster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acifico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Caveat-bold.fntdata"/><Relationship Id="rId14" Type="http://schemas.openxmlformats.org/officeDocument/2006/relationships/font" Target="fonts/Caveat-regular.fntdata"/><Relationship Id="rId17" Type="http://schemas.openxmlformats.org/officeDocument/2006/relationships/font" Target="fonts/OswaldRegular-bold.fntdata"/><Relationship Id="rId16" Type="http://schemas.openxmlformats.org/officeDocument/2006/relationships/font" Target="fonts/OswaldRegular-regular.fntdata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aed5eb34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aed5eb34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aed5eb34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aed5eb34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aed5eb34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aed5eb34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aed5eb34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aed5eb34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aed5eb34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aed5eb34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aed5eb34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aed5eb34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aed5eb34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aed5eb34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1C75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656800" y="236475"/>
            <a:ext cx="6226800" cy="11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Lobster"/>
                <a:ea typeface="Lobster"/>
                <a:cs typeface="Lobster"/>
                <a:sym typeface="Lobster"/>
              </a:rPr>
              <a:t>Monitor de Temperatura a prueba de agua</a:t>
            </a:r>
            <a:endParaRPr sz="35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219450" y="1487000"/>
            <a:ext cx="51015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Descripción detallada del proyecto enfocada en el consumidor </a:t>
            </a:r>
            <a:endParaRPr sz="17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3330225" y="2245575"/>
            <a:ext cx="4263300" cy="21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INTERNET OF THINGS</a:t>
            </a:r>
            <a:endParaRPr sz="1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Académico:</a:t>
            </a:r>
            <a:endParaRPr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Sergio Francisco Hernández Machuca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Integrantes:</a:t>
            </a:r>
            <a:endParaRPr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Citlalmina Cortés López            	</a:t>
            </a:r>
            <a:r>
              <a:rPr lang="es" sz="1200">
                <a:solidFill>
                  <a:srgbClr val="FFFFFF"/>
                </a:solidFill>
              </a:rPr>
              <a:t>S17012896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Brandon Emilio Mora Salgado   </a:t>
            </a:r>
            <a:r>
              <a:rPr lang="es" sz="1200">
                <a:solidFill>
                  <a:srgbClr val="FFFFFF"/>
                </a:solidFill>
              </a:rPr>
              <a:t>S17012868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Gretell Yahaira Rios Fuentes  	</a:t>
            </a:r>
            <a:r>
              <a:rPr lang="e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S17012888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 rotWithShape="1">
          <a:blip r:embed="rId3">
            <a:alphaModFix/>
          </a:blip>
          <a:srcRect b="16038" l="9239" r="8846" t="10388"/>
          <a:stretch/>
        </p:blipFill>
        <p:spPr>
          <a:xfrm>
            <a:off x="191500" y="428725"/>
            <a:ext cx="2510126" cy="176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 rotWithShape="1">
          <a:blip r:embed="rId4">
            <a:alphaModFix/>
          </a:blip>
          <a:srcRect b="47028" l="0" r="0" t="3530"/>
          <a:stretch/>
        </p:blipFill>
        <p:spPr>
          <a:xfrm>
            <a:off x="191500" y="2380050"/>
            <a:ext cx="2510125" cy="231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5394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>
            <p:ph type="ctrTitle"/>
          </p:nvPr>
        </p:nvSpPr>
        <p:spPr>
          <a:xfrm>
            <a:off x="363075" y="207925"/>
            <a:ext cx="5017500" cy="9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latin typeface="Pacifico"/>
                <a:ea typeface="Pacifico"/>
                <a:cs typeface="Pacifico"/>
                <a:sym typeface="Pacifico"/>
              </a:rPr>
              <a:t>Consideraciones</a:t>
            </a:r>
            <a:endParaRPr sz="3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87" name="Google Shape;287;p14"/>
          <p:cNvSpPr txBox="1"/>
          <p:nvPr>
            <p:ph idx="1" type="subTitle"/>
          </p:nvPr>
        </p:nvSpPr>
        <p:spPr>
          <a:xfrm>
            <a:off x="510050" y="1247700"/>
            <a:ext cx="3787800" cy="308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El sensor de temperatura DS18B20 es uno de los sensores más versátiles que puedes encontrar en el mercado.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swald"/>
                <a:ea typeface="Oswald"/>
                <a:cs typeface="Oswald"/>
                <a:sym typeface="Oswald"/>
              </a:rPr>
              <a:t>Es importante para los alumnos, empresas  pequeñas, o en el hogar,  la </a:t>
            </a:r>
            <a:r>
              <a:rPr lang="es" sz="1500">
                <a:latin typeface="Oswald"/>
                <a:ea typeface="Oswald"/>
                <a:cs typeface="Oswald"/>
                <a:sym typeface="Oswald"/>
              </a:rPr>
              <a:t>facilitación</a:t>
            </a:r>
            <a:r>
              <a:rPr lang="es" sz="1500">
                <a:latin typeface="Oswald"/>
                <a:ea typeface="Oswald"/>
                <a:cs typeface="Oswald"/>
                <a:sym typeface="Oswald"/>
              </a:rPr>
              <a:t> de equipos sencillos y </a:t>
            </a:r>
            <a:r>
              <a:rPr lang="es" sz="1500">
                <a:latin typeface="Oswald"/>
                <a:ea typeface="Oswald"/>
                <a:cs typeface="Oswald"/>
                <a:sym typeface="Oswald"/>
              </a:rPr>
              <a:t>prácticos</a:t>
            </a:r>
            <a:r>
              <a:rPr lang="es" sz="1500">
                <a:latin typeface="Oswald"/>
                <a:ea typeface="Oswald"/>
                <a:cs typeface="Oswald"/>
                <a:sym typeface="Oswald"/>
              </a:rPr>
              <a:t> de usar. </a:t>
            </a:r>
            <a:r>
              <a:rPr lang="es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Este sensor es idóneo cuando queremos medir la temperatura en ambientes húmedos e incluso dentro del agua.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350" y="334275"/>
            <a:ext cx="2541425" cy="22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/>
          <p:cNvPicPr preferRelativeResize="0"/>
          <p:nvPr/>
        </p:nvPicPr>
        <p:blipFill rotWithShape="1">
          <a:blip r:embed="rId4">
            <a:alphaModFix/>
          </a:blip>
          <a:srcRect b="9966" l="0" r="38244" t="0"/>
          <a:stretch/>
        </p:blipFill>
        <p:spPr>
          <a:xfrm>
            <a:off x="5457350" y="2697025"/>
            <a:ext cx="2541424" cy="18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41B47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234900" y="1423175"/>
            <a:ext cx="8674200" cy="2824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6568925" y="1760825"/>
            <a:ext cx="2099400" cy="2079300"/>
          </a:xfrm>
          <a:prstGeom prst="snip1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4488175" y="1787150"/>
            <a:ext cx="2123400" cy="2079300"/>
          </a:xfrm>
          <a:prstGeom prst="snip1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2388776" y="1787150"/>
            <a:ext cx="2099400" cy="2052900"/>
          </a:xfrm>
          <a:prstGeom prst="snip1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331275" y="1830725"/>
            <a:ext cx="2099400" cy="2009400"/>
          </a:xfrm>
          <a:prstGeom prst="snip1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5"/>
          <p:cNvSpPr txBox="1"/>
          <p:nvPr>
            <p:ph type="ctrTitle"/>
          </p:nvPr>
        </p:nvSpPr>
        <p:spPr>
          <a:xfrm>
            <a:off x="1794325" y="160050"/>
            <a:ext cx="5058000" cy="9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obster"/>
                <a:ea typeface="Lobster"/>
                <a:cs typeface="Lobster"/>
                <a:sym typeface="Lobster"/>
              </a:rPr>
              <a:t>¿Qué es y cómo funciona?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00" name="Google Shape;300;p15"/>
          <p:cNvSpPr txBox="1"/>
          <p:nvPr>
            <p:ph idx="1" type="subTitle"/>
          </p:nvPr>
        </p:nvSpPr>
        <p:spPr>
          <a:xfrm>
            <a:off x="435075" y="2026925"/>
            <a:ext cx="1891800" cy="136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El DS18B20 es un sensor de temperatura en el cual se lleva la conversión analógico a digital dentro del encapsulado, facilitando el resultado de dicha conversión a través de una interfaz digital llamada 1-wire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1" name="Google Shape;301;p15"/>
          <p:cNvSpPr txBox="1"/>
          <p:nvPr>
            <p:ph idx="1" type="subTitle"/>
          </p:nvPr>
        </p:nvSpPr>
        <p:spPr>
          <a:xfrm>
            <a:off x="2456400" y="1899425"/>
            <a:ext cx="1971600" cy="162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Con este sensor podemos medir temperatura desde los -55°C hasta los 125°C .Cada sensor tiene una dirección </a:t>
            </a:r>
            <a:r>
              <a:rPr b="1" lang="es" sz="13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única</a:t>
            </a:r>
            <a:r>
              <a:rPr b="1" lang="es" sz="13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 de 64bits establecida de fábrica, esta dirección sirve para identificar al dispositivo con el que se está comunicando, puesto que en un bus 1-wire pueden existir más de un dispositivo.</a:t>
            </a:r>
            <a:endParaRPr b="1" sz="13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2" name="Google Shape;302;p15"/>
          <p:cNvSpPr txBox="1"/>
          <p:nvPr>
            <p:ph idx="1" type="subTitle"/>
          </p:nvPr>
        </p:nvSpPr>
        <p:spPr>
          <a:xfrm>
            <a:off x="4552550" y="1957175"/>
            <a:ext cx="1891800" cy="136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Este sensor es idóneo cuando queremos medir la temperatura en ambientes húmedos e incluso dentro del agua. Esto es debido a que podemos comprar una versión que viene en forma de </a:t>
            </a:r>
            <a:r>
              <a:rPr b="1" lang="es" sz="1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sonda impermeable</a:t>
            </a:r>
            <a:r>
              <a:rPr lang="es" sz="1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.</a:t>
            </a:r>
            <a:endParaRPr sz="1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3" name="Google Shape;303;p15"/>
          <p:cNvSpPr txBox="1"/>
          <p:nvPr>
            <p:ph idx="1" type="subTitle"/>
          </p:nvPr>
        </p:nvSpPr>
        <p:spPr>
          <a:xfrm>
            <a:off x="6671750" y="1887450"/>
            <a:ext cx="1891800" cy="136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Es importante tomar en cuenta que el error del sensor es diferente según la temperatura a la que está operando. Para temperaturas entre -10ºC y 85ºC existe un error de ±0.5 ºC. Para el resto de temperaturas entre -55 ºC y 125 ºC el error es de ±2 ºC.</a:t>
            </a:r>
            <a:endParaRPr b="1" sz="17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F9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"/>
          <p:cNvSpPr/>
          <p:nvPr/>
        </p:nvSpPr>
        <p:spPr>
          <a:xfrm>
            <a:off x="331275" y="1002550"/>
            <a:ext cx="3661500" cy="3635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"/>
          <p:cNvSpPr txBox="1"/>
          <p:nvPr>
            <p:ph type="ctrTitle"/>
          </p:nvPr>
        </p:nvSpPr>
        <p:spPr>
          <a:xfrm>
            <a:off x="243800" y="91750"/>
            <a:ext cx="5017500" cy="9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latin typeface="Pacifico"/>
                <a:ea typeface="Pacifico"/>
                <a:cs typeface="Pacifico"/>
                <a:sym typeface="Pacifico"/>
              </a:rPr>
              <a:t>Función recomendada</a:t>
            </a:r>
            <a:endParaRPr sz="3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10" name="Google Shape;310;p16"/>
          <p:cNvSpPr txBox="1"/>
          <p:nvPr>
            <p:ph idx="1" type="subTitle"/>
          </p:nvPr>
        </p:nvSpPr>
        <p:spPr>
          <a:xfrm>
            <a:off x="559875" y="1196550"/>
            <a:ext cx="3204300" cy="31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Oswald Regular"/>
                <a:ea typeface="Oswald Regular"/>
                <a:cs typeface="Oswald Regular"/>
                <a:sym typeface="Oswald Regular"/>
              </a:rPr>
              <a:t>Este sensor como su nombre lo dice, es esencial para mediciones de temperatura que se requieran hacer dentro del agua; un ejemplo de ello, y la que nosotros recomendamos principalmente es una estación </a:t>
            </a:r>
            <a:r>
              <a:rPr lang="es" sz="1700">
                <a:latin typeface="Oswald Regular"/>
                <a:ea typeface="Oswald Regular"/>
                <a:cs typeface="Oswald Regular"/>
                <a:sym typeface="Oswald Regular"/>
              </a:rPr>
              <a:t>meteorológica</a:t>
            </a:r>
            <a:r>
              <a:rPr lang="es" sz="1700">
                <a:latin typeface="Oswald Regular"/>
                <a:ea typeface="Oswald Regular"/>
                <a:cs typeface="Oswald Regular"/>
                <a:sym typeface="Oswald Regular"/>
              </a:rPr>
              <a:t>. Nuestro producto </a:t>
            </a:r>
            <a:r>
              <a:rPr lang="es" sz="1700">
                <a:latin typeface="Oswald Regular"/>
                <a:ea typeface="Oswald Regular"/>
                <a:cs typeface="Oswald Regular"/>
                <a:sym typeface="Oswald Regular"/>
              </a:rPr>
              <a:t>además</a:t>
            </a:r>
            <a:r>
              <a:rPr lang="es" sz="1700">
                <a:latin typeface="Oswald Regular"/>
                <a:ea typeface="Oswald Regular"/>
                <a:cs typeface="Oswald Regular"/>
                <a:sym typeface="Oswald Regular"/>
              </a:rPr>
              <a:t> de contar con el sensado constante de temperatura, tiene la funcionalidad de conexión wifi, gracias al NodeMCU y la aplicación Blynk la temperatura puede ser </a:t>
            </a:r>
            <a:r>
              <a:rPr lang="es" sz="1700">
                <a:latin typeface="Oswald Regular"/>
                <a:ea typeface="Oswald Regular"/>
                <a:cs typeface="Oswald Regular"/>
                <a:sym typeface="Oswald Regular"/>
              </a:rPr>
              <a:t>monitoreada</a:t>
            </a:r>
            <a:r>
              <a:rPr lang="es" sz="1700">
                <a:latin typeface="Oswald Regular"/>
                <a:ea typeface="Oswald Regular"/>
                <a:cs typeface="Oswald Regular"/>
                <a:sym typeface="Oswald Regular"/>
              </a:rPr>
              <a:t> en cualquier parte del mundo.</a:t>
            </a:r>
            <a:endParaRPr sz="17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311" name="Google Shape;3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950" y="327600"/>
            <a:ext cx="3947001" cy="23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338" y="2760950"/>
            <a:ext cx="2044500" cy="20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400" y="2760938"/>
            <a:ext cx="2640801" cy="1978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761D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/>
          <p:nvPr/>
        </p:nvSpPr>
        <p:spPr>
          <a:xfrm>
            <a:off x="4419925" y="889225"/>
            <a:ext cx="4437300" cy="4062300"/>
          </a:xfrm>
          <a:prstGeom prst="snip2DiagRect">
            <a:avLst>
              <a:gd fmla="val 3541" name="adj1"/>
              <a:gd fmla="val 9655" name="adj2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7"/>
          <p:cNvSpPr txBox="1"/>
          <p:nvPr>
            <p:ph type="ctrTitle"/>
          </p:nvPr>
        </p:nvSpPr>
        <p:spPr>
          <a:xfrm>
            <a:off x="1944950" y="40325"/>
            <a:ext cx="5773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latin typeface="Lobster"/>
                <a:ea typeface="Lobster"/>
                <a:cs typeface="Lobster"/>
                <a:sym typeface="Lobster"/>
              </a:rPr>
              <a:t>Otras funcionalidades</a:t>
            </a:r>
            <a:endParaRPr sz="38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20" name="Google Shape;320;p17"/>
          <p:cNvSpPr txBox="1"/>
          <p:nvPr>
            <p:ph idx="1" type="subTitle"/>
          </p:nvPr>
        </p:nvSpPr>
        <p:spPr>
          <a:xfrm>
            <a:off x="4529050" y="929225"/>
            <a:ext cx="4255500" cy="3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dispositivo puede ser utilizado de diversas formas: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En el hogar: Cocinas, peceras, termometro digital corporal.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En empresas: Acuarios, estaciones </a:t>
            </a:r>
            <a:r>
              <a:rPr lang="es"/>
              <a:t>meteorológicas</a:t>
            </a:r>
            <a:r>
              <a:rPr lang="es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En la industria: Calderas, Cocinas industriales,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general, es esencial en </a:t>
            </a:r>
            <a:r>
              <a:rPr lang="es"/>
              <a:t>donde se requiera el sensado constante y preciso de la temperatura sin importar las condiciones meteorológicas.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25" y="1025100"/>
            <a:ext cx="3709574" cy="20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25" y="3109250"/>
            <a:ext cx="1713200" cy="1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4823" y="3109250"/>
            <a:ext cx="1996375" cy="17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/>
          <p:nvPr/>
        </p:nvSpPr>
        <p:spPr>
          <a:xfrm>
            <a:off x="74100" y="122950"/>
            <a:ext cx="8995800" cy="1489800"/>
          </a:xfrm>
          <a:prstGeom prst="ribbon2">
            <a:avLst>
              <a:gd fmla="val 16667" name="adj1"/>
              <a:gd fmla="val 75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"/>
          <p:cNvSpPr/>
          <p:nvPr/>
        </p:nvSpPr>
        <p:spPr>
          <a:xfrm>
            <a:off x="4659500" y="1704550"/>
            <a:ext cx="3356400" cy="2955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662550" y="1704550"/>
            <a:ext cx="3356400" cy="2955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8"/>
          <p:cNvSpPr txBox="1"/>
          <p:nvPr>
            <p:ph type="ctrTitle"/>
          </p:nvPr>
        </p:nvSpPr>
        <p:spPr>
          <a:xfrm>
            <a:off x="1551775" y="275750"/>
            <a:ext cx="6259500" cy="8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Ventajas y Desventajas a considerar por el usuario</a:t>
            </a:r>
            <a:endParaRPr sz="3500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32" name="Google Shape;332;p18"/>
          <p:cNvSpPr txBox="1"/>
          <p:nvPr>
            <p:ph idx="1" type="subTitle"/>
          </p:nvPr>
        </p:nvSpPr>
        <p:spPr>
          <a:xfrm>
            <a:off x="878400" y="1878900"/>
            <a:ext cx="2924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latin typeface="Caveat"/>
                <a:ea typeface="Caveat"/>
                <a:cs typeface="Caveat"/>
                <a:sym typeface="Caveat"/>
              </a:rPr>
              <a:t>Ventajas:</a:t>
            </a:r>
            <a:endParaRPr sz="2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veat"/>
              <a:ea typeface="Caveat"/>
              <a:cs typeface="Caveat"/>
              <a:sym typeface="Cave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s" sz="1500">
                <a:latin typeface="Comic Sans MS"/>
                <a:ea typeface="Comic Sans MS"/>
                <a:cs typeface="Comic Sans MS"/>
                <a:sym typeface="Comic Sans MS"/>
              </a:rPr>
              <a:t>Económico.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s" sz="1500">
                <a:latin typeface="Comic Sans MS"/>
                <a:ea typeface="Comic Sans MS"/>
                <a:cs typeface="Comic Sans MS"/>
                <a:sym typeface="Comic Sans MS"/>
              </a:rPr>
              <a:t>Preciso.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s" sz="1500">
                <a:latin typeface="Comic Sans MS"/>
                <a:ea typeface="Comic Sans MS"/>
                <a:cs typeface="Comic Sans MS"/>
                <a:sym typeface="Comic Sans MS"/>
              </a:rPr>
              <a:t>Múltiples</a:t>
            </a:r>
            <a:r>
              <a:rPr lang="es" sz="1500">
                <a:latin typeface="Comic Sans MS"/>
                <a:ea typeface="Comic Sans MS"/>
                <a:cs typeface="Comic Sans MS"/>
                <a:sym typeface="Comic Sans MS"/>
              </a:rPr>
              <a:t> sensados al mismo tiempo.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s" sz="1500">
                <a:latin typeface="Comic Sans MS"/>
                <a:ea typeface="Comic Sans MS"/>
                <a:cs typeface="Comic Sans MS"/>
                <a:sym typeface="Comic Sans MS"/>
              </a:rPr>
              <a:t>Escala de temperatura variadas.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ic Sans MS"/>
              <a:buChar char="●"/>
            </a:pPr>
            <a:r>
              <a:rPr lang="es" sz="1500">
                <a:latin typeface="Comic Sans MS"/>
                <a:ea typeface="Comic Sans MS"/>
                <a:cs typeface="Comic Sans MS"/>
                <a:sym typeface="Comic Sans MS"/>
              </a:rPr>
              <a:t>Infinidad de usos y funcionalidades.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4480950" y="1878900"/>
            <a:ext cx="3404400" cy="27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Desventajas:</a:t>
            </a:r>
            <a:endParaRPr sz="24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Es importante tomar en cuenta que el error del sensor es diferente según la temperatura a la que está operando. Para temperaturas entre -10ºC y 85ºC existe un error de ±0.5 ºC. Para el resto de temperaturas entre -55 ºC y 125 ºC el error es de ±2 ºC.</a:t>
            </a:r>
            <a:endParaRPr sz="12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omic Sans MS"/>
              <a:buChar char="●"/>
            </a:pPr>
            <a:r>
              <a:rPr lang="es" sz="1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resiste temperaturas extremas.</a:t>
            </a:r>
            <a:endParaRPr sz="12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5200C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"/>
          <p:cNvSpPr txBox="1"/>
          <p:nvPr>
            <p:ph type="ctrTitle"/>
          </p:nvPr>
        </p:nvSpPr>
        <p:spPr>
          <a:xfrm>
            <a:off x="197950" y="159925"/>
            <a:ext cx="8232300" cy="9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acifico"/>
                <a:ea typeface="Pacifico"/>
                <a:cs typeface="Pacifico"/>
                <a:sym typeface="Pacifico"/>
              </a:rPr>
              <a:t>Precios y modelos a comparar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39" name="Google Shape;339;p19"/>
          <p:cNvPicPr preferRelativeResize="0"/>
          <p:nvPr/>
        </p:nvPicPr>
        <p:blipFill rotWithShape="1">
          <a:blip r:embed="rId3">
            <a:alphaModFix/>
          </a:blip>
          <a:srcRect b="12142" l="29313" r="16940" t="23441"/>
          <a:stretch/>
        </p:blipFill>
        <p:spPr>
          <a:xfrm>
            <a:off x="239100" y="1290225"/>
            <a:ext cx="4731376" cy="3544425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19"/>
          <p:cNvPicPr preferRelativeResize="0"/>
          <p:nvPr/>
        </p:nvPicPr>
        <p:blipFill rotWithShape="1">
          <a:blip r:embed="rId4">
            <a:alphaModFix/>
          </a:blip>
          <a:srcRect b="18505" l="15944" r="9893" t="30499"/>
          <a:stretch/>
        </p:blipFill>
        <p:spPr>
          <a:xfrm>
            <a:off x="5077750" y="3172400"/>
            <a:ext cx="3631201" cy="1662251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19"/>
          <p:cNvPicPr preferRelativeResize="0"/>
          <p:nvPr/>
        </p:nvPicPr>
        <p:blipFill rotWithShape="1">
          <a:blip r:embed="rId5">
            <a:alphaModFix/>
          </a:blip>
          <a:srcRect b="14305" l="21357" r="15190" t="28747"/>
          <a:stretch/>
        </p:blipFill>
        <p:spPr>
          <a:xfrm>
            <a:off x="5134638" y="1209125"/>
            <a:ext cx="3574325" cy="1788901"/>
          </a:xfrm>
          <a:prstGeom prst="rect">
            <a:avLst/>
          </a:prstGeom>
          <a:noFill/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27BA0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/>
          <p:nvPr/>
        </p:nvSpPr>
        <p:spPr>
          <a:xfrm>
            <a:off x="278975" y="296400"/>
            <a:ext cx="4742400" cy="8370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0"/>
          <p:cNvSpPr txBox="1"/>
          <p:nvPr>
            <p:ph type="ctrTitle"/>
          </p:nvPr>
        </p:nvSpPr>
        <p:spPr>
          <a:xfrm>
            <a:off x="384200" y="242075"/>
            <a:ext cx="5718900" cy="8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acifico"/>
                <a:ea typeface="Pacifico"/>
                <a:cs typeface="Pacifico"/>
                <a:sym typeface="Pacifico"/>
              </a:rPr>
              <a:t>Nuestras propuestas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48" name="Google Shape;348;p20"/>
          <p:cNvSpPr txBox="1"/>
          <p:nvPr>
            <p:ph idx="1" type="subTitle"/>
          </p:nvPr>
        </p:nvSpPr>
        <p:spPr>
          <a:xfrm>
            <a:off x="440400" y="1062125"/>
            <a:ext cx="4255500" cy="3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Amatic SC"/>
              <a:buChar char="●"/>
            </a:pP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Sensor </a:t>
            </a: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económico</a:t>
            </a: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 y de alta precisión (Margen de error de +/- 0.5ºC</a:t>
            </a:r>
            <a:endParaRPr sz="2700">
              <a:latin typeface="Amatic SC"/>
              <a:ea typeface="Amatic SC"/>
              <a:cs typeface="Amatic SC"/>
              <a:sym typeface="Amatic SC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Amatic SC"/>
              <a:buChar char="●"/>
            </a:pP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Se puede monitorear en cualquier parte (app que se puede utilizar en cualquier parte del mundo)</a:t>
            </a:r>
            <a:endParaRPr sz="2700">
              <a:latin typeface="Amatic SC"/>
              <a:ea typeface="Amatic SC"/>
              <a:cs typeface="Amatic SC"/>
              <a:sym typeface="Amatic SC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Amatic SC"/>
              <a:buChar char="●"/>
            </a:pP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Interfaz </a:t>
            </a: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fácil</a:t>
            </a: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 de utilizar</a:t>
            </a:r>
            <a:endParaRPr sz="2700">
              <a:latin typeface="Amatic SC"/>
              <a:ea typeface="Amatic SC"/>
              <a:cs typeface="Amatic SC"/>
              <a:sym typeface="Amatic SC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Amatic SC"/>
              <a:buChar char="●"/>
            </a:pP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Diseño </a:t>
            </a: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ergonómico</a:t>
            </a: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 y de bolsillo.</a:t>
            </a:r>
            <a:endParaRPr sz="2700">
              <a:latin typeface="Amatic SC"/>
              <a:ea typeface="Amatic SC"/>
              <a:cs typeface="Amatic SC"/>
              <a:sym typeface="Amatic SC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Amatic SC"/>
              <a:buChar char="●"/>
            </a:pP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Fácil</a:t>
            </a:r>
            <a:r>
              <a:rPr lang="es" sz="2700">
                <a:latin typeface="Amatic SC"/>
                <a:ea typeface="Amatic SC"/>
                <a:cs typeface="Amatic SC"/>
                <a:sym typeface="Amatic SC"/>
              </a:rPr>
              <a:t> de usar</a:t>
            </a:r>
            <a:endParaRPr sz="27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49" name="Google Shape;3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150" y="242075"/>
            <a:ext cx="2366076" cy="3154774"/>
          </a:xfrm>
          <a:prstGeom prst="rect">
            <a:avLst/>
          </a:prstGeom>
          <a:noFill/>
          <a:ln cap="flat" cmpd="sng" w="28575">
            <a:solidFill>
              <a:srgbClr val="8E7CC3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350" name="Google Shape;350;p20"/>
          <p:cNvPicPr preferRelativeResize="0"/>
          <p:nvPr/>
        </p:nvPicPr>
        <p:blipFill rotWithShape="1">
          <a:blip r:embed="rId4">
            <a:alphaModFix/>
          </a:blip>
          <a:srcRect b="47028" l="0" r="0" t="3530"/>
          <a:stretch/>
        </p:blipFill>
        <p:spPr>
          <a:xfrm>
            <a:off x="6424725" y="2659000"/>
            <a:ext cx="2510125" cy="2312377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lg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